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1"/>
  </p:notesMasterIdLst>
  <p:sldIdLst>
    <p:sldId id="256" r:id="rId2"/>
    <p:sldId id="257" r:id="rId3"/>
    <p:sldId id="264" r:id="rId4"/>
    <p:sldId id="258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808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D67EA-C089-D742-B27D-FA1EA6A55400}" type="datetimeFigureOut">
              <a:rPr lang="en-US" smtClean="0"/>
              <a:t>4/7/17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C95E5-FB8A-B24C-86B0-A17C53E1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95E5-FB8A-B24C-86B0-A17C53E118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83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95E5-FB8A-B24C-86B0-A17C53E118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95E5-FB8A-B24C-86B0-A17C53E118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95E5-FB8A-B24C-86B0-A17C53E118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95E5-FB8A-B24C-86B0-A17C53E118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E132B-84D3-B64D-B62F-0768702744FD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146F6-FA74-744A-B84D-1A87875B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279" y="331397"/>
            <a:ext cx="8633935" cy="2526739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Times New Roman"/>
                <a:cs typeface="Times New Roman"/>
              </a:rPr>
              <a:t>Analyzing Epoch of Reionization Quasars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73495"/>
            <a:ext cx="6400800" cy="1646368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Times New Roman"/>
                <a:cs typeface="Times New Roman"/>
              </a:rPr>
              <a:t>Victoria Jones </a:t>
            </a:r>
          </a:p>
          <a:p>
            <a:r>
              <a:rPr lang="en-US" sz="3000" dirty="0" smtClean="0">
                <a:latin typeface="Times New Roman"/>
                <a:cs typeface="Times New Roman"/>
              </a:rPr>
              <a:t>Dr. Matt Mechtley </a:t>
            </a:r>
          </a:p>
          <a:p>
            <a:r>
              <a:rPr lang="en-US" sz="3000" dirty="0" smtClean="0">
                <a:latin typeface="Times New Roman"/>
                <a:cs typeface="Times New Roman"/>
              </a:rPr>
              <a:t>Dr. Rogier Windhorst 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0"/>
            <a:ext cx="457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Image Credit: ESA/Hubble</a:t>
            </a:r>
            <a:endParaRPr lang="en-US" sz="1100" dirty="0"/>
          </a:p>
        </p:txBody>
      </p:sp>
      <p:pic>
        <p:nvPicPr>
          <p:cNvPr id="4" name="Picture 3" descr="asu_earthspaceexplore_horiz_rgb_white_150ppi-360x1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6" y="5131558"/>
            <a:ext cx="4572000" cy="1447800"/>
          </a:xfrm>
          <a:prstGeom prst="rect">
            <a:avLst/>
          </a:prstGeom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61" y="4660180"/>
            <a:ext cx="1525153" cy="20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6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Quasars and Epoch of Reionization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What is a quasar?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What is the Epoch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of Reionization?</a:t>
            </a: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1 billion years 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after Big Bang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(z~6)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j1148_col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15" y="1822798"/>
            <a:ext cx="4927972" cy="318624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34185" y="5154505"/>
            <a:ext cx="336219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HST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image of SDSS-J1148+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5251. 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Image Credit: ESA/Hubble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50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Project Outline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Explore surroundings of six dusty quasars 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Study black holes at earliest epoch they can be observed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HST Wide Field Camera 3 near-IR imaging at 1.25 and 1.55 microns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0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22"/>
            <a:ext cx="8229600" cy="9058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Selection Process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7-04-04 at 5.19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65" y="1213799"/>
            <a:ext cx="3736216" cy="1799311"/>
          </a:xfrm>
          <a:prstGeom prst="rect">
            <a:avLst/>
          </a:prstGeom>
        </p:spPr>
      </p:pic>
      <p:pic>
        <p:nvPicPr>
          <p:cNvPr id="3" name="Picture 2" descr="magpl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7" y="2916810"/>
            <a:ext cx="4714950" cy="3536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8300" y="3496620"/>
            <a:ext cx="308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Sub-millimeter detection indicated far infrared emission from dust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Needed high star formation rates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Needed relatively faint quasar point source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8792" y="1370598"/>
            <a:ext cx="324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Six dusty quasars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Precise </a:t>
            </a:r>
            <a:r>
              <a:rPr lang="en-US" sz="2000" dirty="0" smtClean="0">
                <a:latin typeface="Times New Roman"/>
                <a:cs typeface="Times New Roman"/>
              </a:rPr>
              <a:t>redshifts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395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Point Source Subtraction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NDWFS-J1425+3254_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7" y="1620027"/>
            <a:ext cx="8710627" cy="2903542"/>
          </a:xfrm>
          <a:prstGeom prst="rect">
            <a:avLst/>
          </a:prstGeom>
          <a:ln w="3175" cmpd="sng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4759158"/>
            <a:ext cx="822960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First Panel—image color to see contrast</a:t>
            </a:r>
            <a:br>
              <a:rPr lang="en-US" sz="2000" dirty="0" smtClean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Second Panel—model </a:t>
            </a:r>
            <a:br>
              <a:rPr lang="en-US" sz="2000" dirty="0" smtClean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Third Panel—first image of point source subtraction </a:t>
            </a:r>
            <a:br>
              <a:rPr lang="en-US" sz="2000" dirty="0" smtClean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Last Panel—blurred image of third panel to get rid of noise </a:t>
            </a:r>
          </a:p>
        </p:txBody>
      </p:sp>
    </p:spTree>
    <p:extLst>
      <p:ext uri="{BB962C8B-B14F-4D97-AF65-F5344CB8AC3E}">
        <p14:creationId xmlns:p14="http://schemas.microsoft.com/office/powerpoint/2010/main" val="149832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34" y="108118"/>
            <a:ext cx="893175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Times New Roman"/>
                <a:cs typeface="Times New Roman"/>
              </a:rPr>
              <a:t>Results: Compared to Other z~6 Galaxies</a:t>
            </a:r>
            <a:endParaRPr lang="en-US" sz="3800" dirty="0">
              <a:latin typeface="Times New Roman"/>
              <a:cs typeface="Times New Roman"/>
            </a:endParaRPr>
          </a:p>
        </p:txBody>
      </p:sp>
      <p:pic>
        <p:nvPicPr>
          <p:cNvPr id="4" name="Picture 3" descr="CORRECT_Beta_M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69" y="2469234"/>
            <a:ext cx="5572063" cy="4179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250" y="1251118"/>
            <a:ext cx="893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Average </a:t>
            </a:r>
            <a:r>
              <a:rPr lang="en-US" sz="2000" dirty="0">
                <a:latin typeface="Times New Roman"/>
                <a:cs typeface="Times New Roman"/>
              </a:rPr>
              <a:t>upper limit for </a:t>
            </a:r>
            <a:r>
              <a:rPr lang="en-US" sz="2000" dirty="0" smtClean="0">
                <a:latin typeface="Times New Roman"/>
                <a:cs typeface="Times New Roman"/>
              </a:rPr>
              <a:t>host </a:t>
            </a:r>
            <a:r>
              <a:rPr lang="en-US" sz="2000" dirty="0">
                <a:latin typeface="Times New Roman"/>
                <a:cs typeface="Times New Roman"/>
              </a:rPr>
              <a:t>galaxy </a:t>
            </a:r>
            <a:r>
              <a:rPr lang="en-US" sz="2000" dirty="0" smtClean="0">
                <a:latin typeface="Times New Roman"/>
                <a:cs typeface="Times New Roman"/>
              </a:rPr>
              <a:t>absolute magnitudes: M</a:t>
            </a:r>
            <a:r>
              <a:rPr lang="en-US" sz="2000" baseline="-25000" dirty="0" smtClean="0">
                <a:latin typeface="Times New Roman"/>
                <a:cs typeface="Times New Roman"/>
              </a:rPr>
              <a:t>F160W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&gt; -</a:t>
            </a:r>
            <a:r>
              <a:rPr lang="en-US" sz="2000" dirty="0" smtClean="0">
                <a:latin typeface="Times New Roman"/>
                <a:cs typeface="Times New Roman"/>
              </a:rPr>
              <a:t>21.54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Several companions with colors and magnitudes consistent with z~6 galaxies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269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5000"/>
            <a:ext cx="9143999" cy="1789315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Results: Point Source Color versus Magnitude  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galaxy_col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44" y="2014002"/>
            <a:ext cx="4589998" cy="4589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211" y="2259263"/>
            <a:ext cx="311484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135313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latin typeface="Times New Roman"/>
                <a:cs typeface="Times New Roman"/>
              </a:rPr>
              <a:t>o </a:t>
            </a:r>
            <a:r>
              <a:rPr lang="en-US" sz="2400" dirty="0">
                <a:latin typeface="Times New Roman"/>
                <a:cs typeface="Times New Roman"/>
              </a:rPr>
              <a:t>trend between </a:t>
            </a:r>
            <a:r>
              <a:rPr lang="en-US" sz="2400" dirty="0" smtClean="0">
                <a:latin typeface="Times New Roman"/>
                <a:cs typeface="Times New Roman"/>
              </a:rPr>
              <a:t>quasar </a:t>
            </a:r>
            <a:r>
              <a:rPr lang="en-US" sz="2400" dirty="0">
                <a:latin typeface="Times New Roman"/>
                <a:cs typeface="Times New Roman"/>
              </a:rPr>
              <a:t>brightness and </a:t>
            </a:r>
            <a:r>
              <a:rPr lang="en-US" sz="2400" dirty="0" smtClean="0">
                <a:latin typeface="Times New Roman"/>
                <a:cs typeface="Times New Roman"/>
              </a:rPr>
              <a:t>dust reddening</a:t>
            </a:r>
          </a:p>
          <a:p>
            <a:pPr marL="285750" indent="-285750" defTabSz="3135313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285750" indent="-285750" defTabSz="3135313">
              <a:buFont typeface="Wingdings" charset="0"/>
              <a:buChar char=""/>
            </a:pPr>
            <a:r>
              <a:rPr lang="en-US" sz="2400" dirty="0" smtClean="0">
                <a:latin typeface="Times New Roman"/>
                <a:cs typeface="Times New Roman"/>
              </a:rPr>
              <a:t>One </a:t>
            </a:r>
            <a:r>
              <a:rPr lang="en-US" sz="2400" dirty="0">
                <a:latin typeface="Times New Roman"/>
                <a:cs typeface="Times New Roman"/>
              </a:rPr>
              <a:t>outlier, both brighter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dirty="0">
                <a:latin typeface="Times New Roman"/>
                <a:cs typeface="Times New Roman"/>
              </a:rPr>
              <a:t>redder, with weak </a:t>
            </a:r>
            <a:r>
              <a:rPr lang="en-US" sz="2400" dirty="0" smtClean="0">
                <a:latin typeface="Times New Roman"/>
                <a:cs typeface="Times New Roman"/>
              </a:rPr>
              <a:t>Lyα </a:t>
            </a:r>
            <a:r>
              <a:rPr lang="en-US" sz="2400" dirty="0">
                <a:latin typeface="Times New Roman"/>
                <a:cs typeface="Times New Roman"/>
              </a:rPr>
              <a:t>emission, </a:t>
            </a:r>
            <a:r>
              <a:rPr lang="en-US" sz="2400" dirty="0" smtClean="0">
                <a:latin typeface="Times New Roman"/>
                <a:cs typeface="Times New Roman"/>
              </a:rPr>
              <a:t>suggests foreground </a:t>
            </a:r>
            <a:r>
              <a:rPr lang="en-US" sz="2400" dirty="0">
                <a:latin typeface="Times New Roman"/>
                <a:cs typeface="Times New Roman"/>
              </a:rPr>
              <a:t>screen </a:t>
            </a:r>
            <a:r>
              <a:rPr lang="en-US" sz="2400" dirty="0" smtClean="0">
                <a:latin typeface="Times New Roman"/>
                <a:cs typeface="Times New Roman"/>
              </a:rPr>
              <a:t>of </a:t>
            </a:r>
            <a:r>
              <a:rPr lang="en-US" sz="2400" dirty="0">
                <a:latin typeface="Times New Roman"/>
                <a:cs typeface="Times New Roman"/>
              </a:rPr>
              <a:t>dust</a:t>
            </a:r>
            <a:br>
              <a:rPr lang="en-US" sz="2400" dirty="0">
                <a:latin typeface="Times New Roman"/>
                <a:cs typeface="Times New Roman"/>
              </a:rPr>
            </a:b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383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Final Results and Future Work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5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Star Formation Rates: &lt; 26.51-80.99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Several close companions </a:t>
            </a:r>
            <a:r>
              <a:rPr lang="en-US" sz="2400" dirty="0">
                <a:latin typeface="Times New Roman"/>
                <a:cs typeface="Times New Roman"/>
              </a:rPr>
              <a:t>with </a:t>
            </a:r>
            <a:r>
              <a:rPr lang="en-US" sz="2400" dirty="0" smtClean="0">
                <a:latin typeface="Times New Roman"/>
                <a:cs typeface="Times New Roman"/>
              </a:rPr>
              <a:t>fluxes and </a:t>
            </a:r>
            <a:r>
              <a:rPr lang="en-US" sz="2400" dirty="0">
                <a:latin typeface="Times New Roman"/>
                <a:cs typeface="Times New Roman"/>
              </a:rPr>
              <a:t>colors consistent </a:t>
            </a:r>
            <a:r>
              <a:rPr lang="en-US" sz="2400" dirty="0" smtClean="0">
                <a:latin typeface="Times New Roman"/>
                <a:cs typeface="Times New Roman"/>
              </a:rPr>
              <a:t>with </a:t>
            </a:r>
            <a:r>
              <a:rPr lang="en-US" sz="2400" dirty="0">
                <a:latin typeface="Times New Roman"/>
                <a:cs typeface="Times New Roman"/>
              </a:rPr>
              <a:t>bright z~6 </a:t>
            </a:r>
            <a:r>
              <a:rPr lang="en-US" sz="2400" dirty="0" smtClean="0">
                <a:latin typeface="Times New Roman"/>
                <a:cs typeface="Times New Roman"/>
              </a:rPr>
              <a:t>galaxies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None </a:t>
            </a:r>
            <a:r>
              <a:rPr lang="en-US" sz="2400" dirty="0">
                <a:latin typeface="Times New Roman"/>
                <a:cs typeface="Times New Roman"/>
              </a:rPr>
              <a:t>of the hosts </a:t>
            </a:r>
            <a:r>
              <a:rPr lang="en-US" sz="2400" dirty="0" smtClean="0">
                <a:latin typeface="Times New Roman"/>
                <a:cs typeface="Times New Roman"/>
              </a:rPr>
              <a:t>detected—dust </a:t>
            </a:r>
            <a:r>
              <a:rPr lang="en-US" sz="2400" dirty="0">
                <a:latin typeface="Times New Roman"/>
                <a:cs typeface="Times New Roman"/>
              </a:rPr>
              <a:t>in the immediate (1-2 </a:t>
            </a:r>
            <a:r>
              <a:rPr lang="en-US" sz="2400" dirty="0" err="1">
                <a:latin typeface="Times New Roman"/>
                <a:cs typeface="Times New Roman"/>
              </a:rPr>
              <a:t>kpc</a:t>
            </a:r>
            <a:r>
              <a:rPr lang="en-US" sz="2400" dirty="0">
                <a:latin typeface="Times New Roman"/>
                <a:cs typeface="Times New Roman"/>
              </a:rPr>
              <a:t>) region surrounding the black hole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Plan </a:t>
            </a:r>
            <a:r>
              <a:rPr lang="en-US" sz="2400" dirty="0">
                <a:latin typeface="Times New Roman"/>
                <a:cs typeface="Times New Roman"/>
              </a:rPr>
              <a:t>to observe four quasars with close companions in emitted UV/optical light using the JWST </a:t>
            </a:r>
            <a:r>
              <a:rPr lang="en-US" sz="2400" dirty="0" err="1">
                <a:latin typeface="Times New Roman"/>
                <a:cs typeface="Times New Roman"/>
              </a:rPr>
              <a:t>NIRSpec</a:t>
            </a:r>
            <a:r>
              <a:rPr lang="en-US" sz="2400" dirty="0">
                <a:latin typeface="Times New Roman"/>
                <a:cs typeface="Times New Roman"/>
              </a:rPr>
              <a:t> integral field spectrograph, beginning in 2019</a:t>
            </a:r>
          </a:p>
        </p:txBody>
      </p:sp>
    </p:spTree>
    <p:extLst>
      <p:ext uri="{BB962C8B-B14F-4D97-AF65-F5344CB8AC3E}">
        <p14:creationId xmlns:p14="http://schemas.microsoft.com/office/powerpoint/2010/main" val="303607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Acknowledgements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Collaborators: Matt Mechtley, Rogier Windhorst, Rolf Jansen, Seth Cohen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Arizona</a:t>
            </a:r>
            <a:r>
              <a:rPr lang="en-US" sz="2800" dirty="0">
                <a:latin typeface="Times New Roman"/>
                <a:cs typeface="Times New Roman"/>
              </a:rPr>
              <a:t>/NASA </a:t>
            </a:r>
            <a:r>
              <a:rPr lang="en-US" sz="2800" dirty="0" smtClean="0">
                <a:latin typeface="Times New Roman"/>
                <a:cs typeface="Times New Roman"/>
              </a:rPr>
              <a:t>Space Grant Consortium 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Grant Number </a:t>
            </a:r>
            <a:r>
              <a:rPr lang="en-US" sz="2800" dirty="0">
                <a:latin typeface="Times New Roman"/>
                <a:cs typeface="Times New Roman"/>
              </a:rPr>
              <a:t>GO-12974.A from the Space Telescope Science Institute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asu_earthspaceexplore_horiz_rgb_white_150ppi-360x1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18" y="5561718"/>
            <a:ext cx="3564913" cy="1128889"/>
          </a:xfrm>
          <a:prstGeom prst="rect">
            <a:avLst/>
          </a:prstGeom>
        </p:spPr>
      </p:pic>
      <p:pic>
        <p:nvPicPr>
          <p:cNvPr id="5" name="Picture 4" descr="icon_stsci_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7" y="4771495"/>
            <a:ext cx="3347083" cy="2032000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11" y="4902116"/>
            <a:ext cx="1337733" cy="17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151</TotalTime>
  <Words>299</Words>
  <Application>Microsoft Macintosh PowerPoint</Application>
  <PresentationFormat>On-screen Show (4:3)</PresentationFormat>
  <Paragraphs>63</Paragraphs>
  <Slides>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Black</vt:lpstr>
      <vt:lpstr>Analyzing Epoch of Reionization Quasars</vt:lpstr>
      <vt:lpstr>Quasars and Epoch of Reionization</vt:lpstr>
      <vt:lpstr>Project Outline </vt:lpstr>
      <vt:lpstr>Selection Process</vt:lpstr>
      <vt:lpstr>Point Source Subtraction </vt:lpstr>
      <vt:lpstr>Results: Compared to Other z~6 Galaxies</vt:lpstr>
      <vt:lpstr>Results: Point Source Color versus Magnitude   </vt:lpstr>
      <vt:lpstr>Final Results and Future Work</vt:lpstr>
      <vt:lpstr>Acknowledgements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Analyzing Epoch of Reionization Quasars</dc:title>
  <dc:creator>Victoria Jones</dc:creator>
  <cp:lastModifiedBy>Victoria Jones</cp:lastModifiedBy>
  <cp:revision>16</cp:revision>
  <dcterms:created xsi:type="dcterms:W3CDTF">2017-04-04T23:35:01Z</dcterms:created>
  <dcterms:modified xsi:type="dcterms:W3CDTF">2017-04-08T05:32:45Z</dcterms:modified>
</cp:coreProperties>
</file>